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9144000" cy="5143500" type="screen16x9"/>
  <p:notesSz cx="6858000" cy="9144000"/>
  <p:embeddedFontLst>
    <p:embeddedFont>
      <p:font typeface="Montserrat" panose="020B0604020202020204" charset="0"/>
      <p:regular r:id="rId18"/>
      <p:bold r:id="rId19"/>
      <p:italic r:id="rId20"/>
      <p:boldItalic r:id="rId21"/>
    </p:embeddedFont>
    <p:embeddedFont>
      <p:font typeface="Trebuchet MS" panose="020B0603020202020204" pitchFamily="34" charset="0"/>
      <p:regular r:id="rId22"/>
      <p:bold r:id="rId23"/>
      <p:italic r:id="rId24"/>
      <p:boldItalic r:id="rId25"/>
    </p:embeddedFont>
    <p:embeddedFont>
      <p:font typeface="Lato" panose="020B060402020202020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52" d="100"/>
          <a:sy n="152" d="100"/>
        </p:scale>
        <p:origin x="444" y="13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0139778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p:notes"/>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 name="Google Shape;138;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150644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6"/>
        <p:cNvGrpSpPr/>
        <p:nvPr/>
      </p:nvGrpSpPr>
      <p:grpSpPr>
        <a:xfrm>
          <a:off x="0" y="0"/>
          <a:ext cx="0" cy="0"/>
          <a:chOff x="0" y="0"/>
          <a:chExt cx="0" cy="0"/>
        </a:xfrm>
      </p:grpSpPr>
      <p:sp>
        <p:nvSpPr>
          <p:cNvPr id="197" name="Google Shape;197;g528692ee2c_0_3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 name="Google Shape;198;g528692ee2c_0_3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Complexity is difficult to define. The ancient Asian game Go is very simple in terms of rules, but the game board has more possible combinations than there are atoms in the universe! For this analysis, the BGG data contains a “weight” score of the games that provides an all-encompassing sense of the complexity of a game, based on users’ perception. </a:t>
            </a:r>
            <a:endParaRPr/>
          </a:p>
        </p:txBody>
      </p:sp>
    </p:spTree>
    <p:extLst>
      <p:ext uri="{BB962C8B-B14F-4D97-AF65-F5344CB8AC3E}">
        <p14:creationId xmlns:p14="http://schemas.microsoft.com/office/powerpoint/2010/main" val="35040809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g528692ee2c_0_3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 name="Google Shape;204;g528692ee2c_0_3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460276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528692ee2c_0_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528692ee2c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Themes are assigned by users. There are several levels of taxonomy. It is important to note that only about a quarter of games have a theme according to BGG’s taxonomy. This analysis is only considering the games that users have given a type.</a:t>
            </a:r>
            <a:endParaRPr/>
          </a:p>
        </p:txBody>
      </p:sp>
    </p:spTree>
    <p:extLst>
      <p:ext uri="{BB962C8B-B14F-4D97-AF65-F5344CB8AC3E}">
        <p14:creationId xmlns:p14="http://schemas.microsoft.com/office/powerpoint/2010/main" val="8177342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528692ee2c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528692ee2c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1627581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g528692ee2c_0_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3" name="Google Shape;223;g528692ee2c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987787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528692ee2c_0_3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g528692ee2c_0_3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655139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g528692ee2c_0_3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 name="Google Shape;145;g528692ee2c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00702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Google Shape;151;g528692ee2c_0_30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 name="Google Shape;152;g528692ee2c_0_3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969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528692ee2c_0_1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528692ee2c_0_1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244963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528692ee2c_0_1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528692ee2c_0_1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Klaus was dental technician in Germany who got bored with his job and began developing board games as a hobby.He created the best-selling board game (by ownership on BGG) of all time. Now runs a multi-million dollar company with his family.</a:t>
            </a:r>
            <a:endParaRPr/>
          </a:p>
        </p:txBody>
      </p:sp>
    </p:spTree>
    <p:extLst>
      <p:ext uri="{BB962C8B-B14F-4D97-AF65-F5344CB8AC3E}">
        <p14:creationId xmlns:p14="http://schemas.microsoft.com/office/powerpoint/2010/main" val="20786643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528692ee2c_0_3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528692ee2c_0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314754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528692ee2c_0_31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 name="Google Shape;178;g528692ee2c_0_3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These numbers do not include expansions of existing games!</a:t>
            </a:r>
            <a:endParaRPr/>
          </a:p>
        </p:txBody>
      </p:sp>
    </p:spTree>
    <p:extLst>
      <p:ext uri="{BB962C8B-B14F-4D97-AF65-F5344CB8AC3E}">
        <p14:creationId xmlns:p14="http://schemas.microsoft.com/office/powerpoint/2010/main" val="8360465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528692ee2c_0_1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528692ee2c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815008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528692ee2c_0_3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528692ee2c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858428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Google Shape;17;p2"/>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Google Shape;18;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1"/>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1"/>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11"/>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11"/>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1"/>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11"/>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1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1"/>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11"/>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11"/>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 name="Google Shape;125;p11"/>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Google Shape;12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30"/>
        <p:cNvGrpSpPr/>
        <p:nvPr/>
      </p:nvGrpSpPr>
      <p:grpSpPr>
        <a:xfrm>
          <a:off x="0" y="0"/>
          <a:ext cx="0" cy="0"/>
          <a:chOff x="0" y="0"/>
          <a:chExt cx="0" cy="0"/>
        </a:xfrm>
      </p:grpSpPr>
      <p:sp>
        <p:nvSpPr>
          <p:cNvPr id="131" name="Google Shape;131;p13"/>
          <p:cNvSpPr txBox="1">
            <a:spLocks noGrp="1"/>
          </p:cNvSpPr>
          <p:nvPr>
            <p:ph type="title"/>
          </p:nvPr>
        </p:nvSpPr>
        <p:spPr>
          <a:xfrm>
            <a:off x="508000" y="457200"/>
            <a:ext cx="6447600" cy="990600"/>
          </a:xfrm>
          <a:prstGeom prst="rect">
            <a:avLst/>
          </a:prstGeom>
          <a:noFill/>
          <a:ln>
            <a:noFill/>
          </a:ln>
        </p:spPr>
        <p:txBody>
          <a:bodyPr spcFirstLastPara="1" wrap="square" lIns="91425" tIns="91425" rIns="91425" bIns="91425" anchor="t" anchorCtr="0"/>
          <a:lstStyle>
            <a:lvl1pPr marL="0" marR="0" lvl="0" indent="0" algn="l" rtl="0">
              <a:spcBef>
                <a:spcPts val="0"/>
              </a:spcBef>
              <a:spcAft>
                <a:spcPts val="0"/>
              </a:spcAft>
              <a:buClr>
                <a:schemeClr val="accent1"/>
              </a:buClr>
              <a:buSzPts val="2800"/>
              <a:buFont typeface="Trebuchet MS"/>
              <a:buNone/>
              <a:defRPr sz="2700" b="0" i="0" u="none" strike="noStrike" cap="none">
                <a:solidFill>
                  <a:schemeClr val="accent1"/>
                </a:solidFill>
                <a:latin typeface="Trebuchet MS"/>
                <a:ea typeface="Trebuchet MS"/>
                <a:cs typeface="Trebuchet MS"/>
                <a:sym typeface="Trebuchet MS"/>
              </a:defRPr>
            </a:lvl1pPr>
            <a:lvl2pPr marL="0" marR="0" lvl="1" indent="0" algn="l" rtl="0">
              <a:spcBef>
                <a:spcPts val="0"/>
              </a:spcBef>
              <a:spcAft>
                <a:spcPts val="0"/>
              </a:spcAft>
              <a:buSzPts val="2800"/>
              <a:buNone/>
              <a:defRPr sz="1400" b="0" i="0" u="none" strike="noStrike" cap="none">
                <a:solidFill>
                  <a:schemeClr val="lt2"/>
                </a:solidFill>
              </a:defRPr>
            </a:lvl2pPr>
            <a:lvl3pPr marL="0" marR="0" lvl="2" indent="0" algn="l" rtl="0">
              <a:spcBef>
                <a:spcPts val="0"/>
              </a:spcBef>
              <a:spcAft>
                <a:spcPts val="0"/>
              </a:spcAft>
              <a:buSzPts val="2800"/>
              <a:buNone/>
              <a:defRPr sz="1400" b="0" i="0" u="none" strike="noStrike" cap="none">
                <a:solidFill>
                  <a:schemeClr val="lt2"/>
                </a:solidFill>
              </a:defRPr>
            </a:lvl3pPr>
            <a:lvl4pPr marL="0" marR="0" lvl="3" indent="0" algn="l" rtl="0">
              <a:spcBef>
                <a:spcPts val="0"/>
              </a:spcBef>
              <a:spcAft>
                <a:spcPts val="0"/>
              </a:spcAft>
              <a:buSzPts val="2800"/>
              <a:buNone/>
              <a:defRPr sz="1400" b="0" i="0" u="none" strike="noStrike" cap="none">
                <a:solidFill>
                  <a:schemeClr val="lt2"/>
                </a:solidFill>
              </a:defRPr>
            </a:lvl4pPr>
            <a:lvl5pPr marL="0" marR="0" lvl="4" indent="0" algn="l" rtl="0">
              <a:spcBef>
                <a:spcPts val="0"/>
              </a:spcBef>
              <a:spcAft>
                <a:spcPts val="0"/>
              </a:spcAft>
              <a:buSzPts val="2800"/>
              <a:buNone/>
              <a:defRPr sz="1400" b="0" i="0" u="none" strike="noStrike" cap="none">
                <a:solidFill>
                  <a:schemeClr val="lt2"/>
                </a:solidFill>
              </a:defRPr>
            </a:lvl5pPr>
            <a:lvl6pPr marL="0" marR="0" lvl="5" indent="0" algn="l" rtl="0">
              <a:spcBef>
                <a:spcPts val="0"/>
              </a:spcBef>
              <a:spcAft>
                <a:spcPts val="0"/>
              </a:spcAft>
              <a:buSzPts val="2800"/>
              <a:buNone/>
              <a:defRPr sz="1400" b="0" i="0" u="none" strike="noStrike" cap="none">
                <a:solidFill>
                  <a:schemeClr val="lt2"/>
                </a:solidFill>
              </a:defRPr>
            </a:lvl6pPr>
            <a:lvl7pPr marL="0" marR="0" lvl="6" indent="0" algn="l" rtl="0">
              <a:spcBef>
                <a:spcPts val="0"/>
              </a:spcBef>
              <a:spcAft>
                <a:spcPts val="0"/>
              </a:spcAft>
              <a:buSzPts val="2800"/>
              <a:buNone/>
              <a:defRPr sz="1400" b="0" i="0" u="none" strike="noStrike" cap="none">
                <a:solidFill>
                  <a:schemeClr val="lt2"/>
                </a:solidFill>
              </a:defRPr>
            </a:lvl7pPr>
            <a:lvl8pPr marL="0" marR="0" lvl="7" indent="0" algn="l" rtl="0">
              <a:spcBef>
                <a:spcPts val="0"/>
              </a:spcBef>
              <a:spcAft>
                <a:spcPts val="0"/>
              </a:spcAft>
              <a:buSzPts val="2800"/>
              <a:buNone/>
              <a:defRPr sz="1400" b="0" i="0" u="none" strike="noStrike" cap="none">
                <a:solidFill>
                  <a:schemeClr val="lt2"/>
                </a:solidFill>
              </a:defRPr>
            </a:lvl8pPr>
            <a:lvl9pPr marL="0" marR="0" lvl="8" indent="0" algn="l" rtl="0">
              <a:spcBef>
                <a:spcPts val="0"/>
              </a:spcBef>
              <a:spcAft>
                <a:spcPts val="0"/>
              </a:spcAft>
              <a:buSzPts val="2800"/>
              <a:buNone/>
              <a:defRPr sz="1400" b="0" i="0" u="none" strike="noStrike" cap="none">
                <a:solidFill>
                  <a:schemeClr val="lt2"/>
                </a:solidFill>
              </a:defRPr>
            </a:lvl9pPr>
          </a:lstStyle>
          <a:p>
            <a:endParaRPr/>
          </a:p>
        </p:txBody>
      </p:sp>
      <p:sp>
        <p:nvSpPr>
          <p:cNvPr id="132" name="Google Shape;132;p13"/>
          <p:cNvSpPr txBox="1">
            <a:spLocks noGrp="1"/>
          </p:cNvSpPr>
          <p:nvPr>
            <p:ph type="body" idx="1"/>
          </p:nvPr>
        </p:nvSpPr>
        <p:spPr>
          <a:xfrm>
            <a:off x="508000" y="1620442"/>
            <a:ext cx="6447600" cy="2910600"/>
          </a:xfrm>
          <a:prstGeom prst="rect">
            <a:avLst/>
          </a:prstGeom>
          <a:noFill/>
          <a:ln>
            <a:noFill/>
          </a:ln>
        </p:spPr>
        <p:txBody>
          <a:bodyPr spcFirstLastPara="1" wrap="square" lIns="91425" tIns="91425" rIns="91425" bIns="91425" anchor="t" anchorCtr="0"/>
          <a:lstStyle>
            <a:lvl1pPr marL="457200" marR="0" lvl="0" indent="-298450" algn="l" rtl="0">
              <a:spcBef>
                <a:spcPts val="800"/>
              </a:spcBef>
              <a:spcAft>
                <a:spcPts val="0"/>
              </a:spcAft>
              <a:buClr>
                <a:schemeClr val="accent1"/>
              </a:buClr>
              <a:buSzPts val="1100"/>
              <a:buFont typeface="Noto Sans Symbols"/>
              <a:buChar char="▶"/>
              <a:defRPr sz="1400" b="0" i="0" u="none" strike="noStrike" cap="none">
                <a:solidFill>
                  <a:srgbClr val="FEFEFE"/>
                </a:solidFill>
                <a:latin typeface="Trebuchet MS"/>
                <a:ea typeface="Trebuchet MS"/>
                <a:cs typeface="Trebuchet MS"/>
                <a:sym typeface="Trebuchet MS"/>
              </a:defRPr>
            </a:lvl1pPr>
            <a:lvl2pPr marL="914400" marR="0" lvl="1" indent="-292100" algn="l" rtl="0">
              <a:spcBef>
                <a:spcPts val="800"/>
              </a:spcBef>
              <a:spcAft>
                <a:spcPts val="0"/>
              </a:spcAft>
              <a:buClr>
                <a:schemeClr val="accent1"/>
              </a:buClr>
              <a:buSzPts val="1000"/>
              <a:buFont typeface="Noto Sans Symbols"/>
              <a:buChar char="▶"/>
              <a:defRPr sz="1200" b="0" i="0" u="none" strike="noStrike" cap="none">
                <a:solidFill>
                  <a:srgbClr val="FEFEFE"/>
                </a:solidFill>
                <a:latin typeface="Trebuchet MS"/>
                <a:ea typeface="Trebuchet MS"/>
                <a:cs typeface="Trebuchet MS"/>
                <a:sym typeface="Trebuchet MS"/>
              </a:defRPr>
            </a:lvl2pPr>
            <a:lvl3pPr marL="1371600" marR="0" lvl="2" indent="-279400" algn="l" rtl="0">
              <a:spcBef>
                <a:spcPts val="800"/>
              </a:spcBef>
              <a:spcAft>
                <a:spcPts val="0"/>
              </a:spcAft>
              <a:buClr>
                <a:schemeClr val="accent1"/>
              </a:buClr>
              <a:buSzPts val="800"/>
              <a:buFont typeface="Noto Sans Symbols"/>
              <a:buChar char="▶"/>
              <a:defRPr sz="1100" b="0" i="0" u="none" strike="noStrike" cap="none">
                <a:solidFill>
                  <a:srgbClr val="FEFEFE"/>
                </a:solidFill>
                <a:latin typeface="Trebuchet MS"/>
                <a:ea typeface="Trebuchet MS"/>
                <a:cs typeface="Trebuchet MS"/>
                <a:sym typeface="Trebuchet MS"/>
              </a:defRPr>
            </a:lvl3pPr>
            <a:lvl4pPr marL="1828800" marR="0" lvl="3"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4pPr>
            <a:lvl5pPr marL="2286000" marR="0" lvl="4"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5pPr>
            <a:lvl6pPr marL="2743200" marR="0" lvl="5"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6pPr>
            <a:lvl7pPr marL="3200400" marR="0" lvl="6"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7pPr>
            <a:lvl8pPr marL="3657600" marR="0" lvl="7"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8pPr>
            <a:lvl9pPr marL="4114800" marR="0" lvl="8" indent="-273050" algn="l" rtl="0">
              <a:spcBef>
                <a:spcPts val="800"/>
              </a:spcBef>
              <a:spcAft>
                <a:spcPts val="0"/>
              </a:spcAft>
              <a:buClr>
                <a:schemeClr val="accent1"/>
              </a:buClr>
              <a:buSzPts val="700"/>
              <a:buFont typeface="Noto Sans Symbols"/>
              <a:buChar char="▶"/>
              <a:defRPr sz="900" b="0" i="0" u="none" strike="noStrike" cap="none">
                <a:solidFill>
                  <a:srgbClr val="FEFEFE"/>
                </a:solidFill>
                <a:latin typeface="Trebuchet MS"/>
                <a:ea typeface="Trebuchet MS"/>
                <a:cs typeface="Trebuchet MS"/>
                <a:sym typeface="Trebuchet MS"/>
              </a:defRPr>
            </a:lvl9pPr>
          </a:lstStyle>
          <a:p>
            <a:endParaRPr/>
          </a:p>
        </p:txBody>
      </p:sp>
      <p:sp>
        <p:nvSpPr>
          <p:cNvPr id="133" name="Google Shape;133;p13"/>
          <p:cNvSpPr txBox="1">
            <a:spLocks noGrp="1"/>
          </p:cNvSpPr>
          <p:nvPr>
            <p:ph type="dt" idx="10"/>
          </p:nvPr>
        </p:nvSpPr>
        <p:spPr>
          <a:xfrm>
            <a:off x="5403850" y="4531022"/>
            <a:ext cx="684000" cy="273900"/>
          </a:xfrm>
          <a:prstGeom prst="rect">
            <a:avLst/>
          </a:prstGeom>
          <a:noFill/>
          <a:ln>
            <a:noFill/>
          </a:ln>
        </p:spPr>
        <p:txBody>
          <a:bodyPr spcFirstLastPara="1" wrap="square" lIns="91425" tIns="91425" rIns="91425" bIns="91425" anchor="ctr" anchorCtr="0"/>
          <a:lstStyle>
            <a:lvl1pPr marL="0" marR="0" lvl="0" indent="0" algn="r" rtl="0">
              <a:spcBef>
                <a:spcPts val="0"/>
              </a:spcBef>
              <a:spcAft>
                <a:spcPts val="0"/>
              </a:spcAft>
              <a:buSzPts val="1400"/>
              <a:buNone/>
              <a:defRPr sz="700" b="0" i="0" u="none" strike="noStrike" cap="none">
                <a:solidFill>
                  <a:schemeClr val="lt1"/>
                </a:solidFill>
                <a:latin typeface="Trebuchet MS"/>
                <a:ea typeface="Trebuchet MS"/>
                <a:cs typeface="Trebuchet MS"/>
                <a:sym typeface="Trebuchet MS"/>
              </a:defRPr>
            </a:lvl1pPr>
            <a:lvl2pPr marL="342900" marR="0" lvl="1"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2pPr>
            <a:lvl3pPr marL="685800" marR="0" lvl="2"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3pPr>
            <a:lvl4pPr marL="1028700" marR="0" lvl="3"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4pPr>
            <a:lvl5pPr marL="1371600" marR="0" lvl="4"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5pPr>
            <a:lvl6pPr marL="1714500" marR="0" lvl="5"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6pPr>
            <a:lvl7pPr marL="2057400" marR="0" lvl="6"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7pPr>
            <a:lvl8pPr marL="2400300" marR="0" lvl="7"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8pPr>
            <a:lvl9pPr marL="2743200" marR="0" lvl="8"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9pPr>
          </a:lstStyle>
          <a:p>
            <a:endParaRPr/>
          </a:p>
        </p:txBody>
      </p:sp>
      <p:sp>
        <p:nvSpPr>
          <p:cNvPr id="134" name="Google Shape;134;p13"/>
          <p:cNvSpPr txBox="1">
            <a:spLocks noGrp="1"/>
          </p:cNvSpPr>
          <p:nvPr>
            <p:ph type="ftr" idx="11"/>
          </p:nvPr>
        </p:nvSpPr>
        <p:spPr>
          <a:xfrm>
            <a:off x="508000" y="4531022"/>
            <a:ext cx="4723200" cy="273900"/>
          </a:xfrm>
          <a:prstGeom prst="rect">
            <a:avLst/>
          </a:prstGeom>
          <a:noFill/>
          <a:ln>
            <a:noFill/>
          </a:ln>
        </p:spPr>
        <p:txBody>
          <a:bodyPr spcFirstLastPara="1" wrap="square" lIns="91425" tIns="91425" rIns="91425" bIns="91425" anchor="ctr" anchorCtr="0"/>
          <a:lstStyle>
            <a:lvl1pPr marL="0" marR="0" lvl="0" indent="0" algn="l" rtl="0">
              <a:spcBef>
                <a:spcPts val="0"/>
              </a:spcBef>
              <a:spcAft>
                <a:spcPts val="0"/>
              </a:spcAft>
              <a:buSzPts val="1400"/>
              <a:buNone/>
              <a:defRPr sz="700" b="0" i="0" u="none" strike="noStrike" cap="none">
                <a:solidFill>
                  <a:schemeClr val="lt1"/>
                </a:solidFill>
                <a:latin typeface="Trebuchet MS"/>
                <a:ea typeface="Trebuchet MS"/>
                <a:cs typeface="Trebuchet MS"/>
                <a:sym typeface="Trebuchet MS"/>
              </a:defRPr>
            </a:lvl1pPr>
            <a:lvl2pPr marL="342900" marR="0" lvl="1"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2pPr>
            <a:lvl3pPr marL="685800" marR="0" lvl="2"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3pPr>
            <a:lvl4pPr marL="1028700" marR="0" lvl="3"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4pPr>
            <a:lvl5pPr marL="1371600" marR="0" lvl="4"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5pPr>
            <a:lvl6pPr marL="1714500" marR="0" lvl="5"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6pPr>
            <a:lvl7pPr marL="2057400" marR="0" lvl="6"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7pPr>
            <a:lvl8pPr marL="2400300" marR="0" lvl="7"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8pPr>
            <a:lvl9pPr marL="2743200" marR="0" lvl="8" indent="0" algn="l" rtl="0">
              <a:spcBef>
                <a:spcPts val="0"/>
              </a:spcBef>
              <a:spcAft>
                <a:spcPts val="0"/>
              </a:spcAft>
              <a:buSzPts val="1400"/>
              <a:buNone/>
              <a:defRPr sz="1400" b="0" i="0" u="none" strike="noStrike" cap="none">
                <a:solidFill>
                  <a:schemeClr val="lt1"/>
                </a:solidFill>
                <a:latin typeface="Trebuchet MS"/>
                <a:ea typeface="Trebuchet MS"/>
                <a:cs typeface="Trebuchet MS"/>
                <a:sym typeface="Trebuchet MS"/>
              </a:defRPr>
            </a:lvl9pPr>
          </a:lstStyle>
          <a:p>
            <a:endParaRPr/>
          </a:p>
        </p:txBody>
      </p:sp>
      <p:sp>
        <p:nvSpPr>
          <p:cNvPr id="135" name="Google Shape;135;p13"/>
          <p:cNvSpPr txBox="1">
            <a:spLocks noGrp="1"/>
          </p:cNvSpPr>
          <p:nvPr>
            <p:ph type="sldNum" idx="12"/>
          </p:nvPr>
        </p:nvSpPr>
        <p:spPr>
          <a:xfrm>
            <a:off x="6442997" y="4531022"/>
            <a:ext cx="512400" cy="273900"/>
          </a:xfrm>
          <a:prstGeom prst="rect">
            <a:avLst/>
          </a:prstGeom>
          <a:noFill/>
          <a:ln>
            <a:noFill/>
          </a:ln>
        </p:spPr>
        <p:txBody>
          <a:bodyPr spcFirstLastPara="1" wrap="square" lIns="68575" tIns="34275" rIns="68575" bIns="34275" anchor="ctr" anchorCtr="0">
            <a:noAutofit/>
          </a:bodyPr>
          <a:lstStyle>
            <a:lvl1pPr marL="0" marR="0" lvl="0" indent="0" algn="r" rtl="0">
              <a:spcBef>
                <a:spcPts val="0"/>
              </a:spcBef>
              <a:buNone/>
              <a:defRPr sz="700" b="0" i="0" u="none" strike="noStrike" cap="none">
                <a:solidFill>
                  <a:schemeClr val="accent1"/>
                </a:solidFill>
                <a:latin typeface="Trebuchet MS"/>
                <a:ea typeface="Trebuchet MS"/>
                <a:cs typeface="Trebuchet MS"/>
                <a:sym typeface="Trebuchet MS"/>
              </a:defRPr>
            </a:lvl1pPr>
            <a:lvl2pPr marL="0" marR="0" lvl="1" indent="0" algn="r" rtl="0">
              <a:spcBef>
                <a:spcPts val="0"/>
              </a:spcBef>
              <a:buNone/>
              <a:defRPr sz="700" b="0" i="0" u="none" strike="noStrike" cap="none">
                <a:solidFill>
                  <a:schemeClr val="accent1"/>
                </a:solidFill>
                <a:latin typeface="Trebuchet MS"/>
                <a:ea typeface="Trebuchet MS"/>
                <a:cs typeface="Trebuchet MS"/>
                <a:sym typeface="Trebuchet MS"/>
              </a:defRPr>
            </a:lvl2pPr>
            <a:lvl3pPr marL="0" marR="0" lvl="2" indent="0" algn="r" rtl="0">
              <a:spcBef>
                <a:spcPts val="0"/>
              </a:spcBef>
              <a:buNone/>
              <a:defRPr sz="700" b="0" i="0" u="none" strike="noStrike" cap="none">
                <a:solidFill>
                  <a:schemeClr val="accent1"/>
                </a:solidFill>
                <a:latin typeface="Trebuchet MS"/>
                <a:ea typeface="Trebuchet MS"/>
                <a:cs typeface="Trebuchet MS"/>
                <a:sym typeface="Trebuchet MS"/>
              </a:defRPr>
            </a:lvl3pPr>
            <a:lvl4pPr marL="0" marR="0" lvl="3" indent="0" algn="r" rtl="0">
              <a:spcBef>
                <a:spcPts val="0"/>
              </a:spcBef>
              <a:buNone/>
              <a:defRPr sz="700" b="0" i="0" u="none" strike="noStrike" cap="none">
                <a:solidFill>
                  <a:schemeClr val="accent1"/>
                </a:solidFill>
                <a:latin typeface="Trebuchet MS"/>
                <a:ea typeface="Trebuchet MS"/>
                <a:cs typeface="Trebuchet MS"/>
                <a:sym typeface="Trebuchet MS"/>
              </a:defRPr>
            </a:lvl4pPr>
            <a:lvl5pPr marL="0" marR="0" lvl="4" indent="0" algn="r" rtl="0">
              <a:spcBef>
                <a:spcPts val="0"/>
              </a:spcBef>
              <a:buNone/>
              <a:defRPr sz="700" b="0" i="0" u="none" strike="noStrike" cap="none">
                <a:solidFill>
                  <a:schemeClr val="accent1"/>
                </a:solidFill>
                <a:latin typeface="Trebuchet MS"/>
                <a:ea typeface="Trebuchet MS"/>
                <a:cs typeface="Trebuchet MS"/>
                <a:sym typeface="Trebuchet MS"/>
              </a:defRPr>
            </a:lvl5pPr>
            <a:lvl6pPr marL="0" marR="0" lvl="5" indent="0" algn="r" rtl="0">
              <a:spcBef>
                <a:spcPts val="0"/>
              </a:spcBef>
              <a:buNone/>
              <a:defRPr sz="700" b="0" i="0" u="none" strike="noStrike" cap="none">
                <a:solidFill>
                  <a:schemeClr val="accent1"/>
                </a:solidFill>
                <a:latin typeface="Trebuchet MS"/>
                <a:ea typeface="Trebuchet MS"/>
                <a:cs typeface="Trebuchet MS"/>
                <a:sym typeface="Trebuchet MS"/>
              </a:defRPr>
            </a:lvl6pPr>
            <a:lvl7pPr marL="0" marR="0" lvl="6" indent="0" algn="r" rtl="0">
              <a:spcBef>
                <a:spcPts val="0"/>
              </a:spcBef>
              <a:buNone/>
              <a:defRPr sz="700" b="0" i="0" u="none" strike="noStrike" cap="none">
                <a:solidFill>
                  <a:schemeClr val="accent1"/>
                </a:solidFill>
                <a:latin typeface="Trebuchet MS"/>
                <a:ea typeface="Trebuchet MS"/>
                <a:cs typeface="Trebuchet MS"/>
                <a:sym typeface="Trebuchet MS"/>
              </a:defRPr>
            </a:lvl7pPr>
            <a:lvl8pPr marL="0" marR="0" lvl="7" indent="0" algn="r" rtl="0">
              <a:spcBef>
                <a:spcPts val="0"/>
              </a:spcBef>
              <a:buNone/>
              <a:defRPr sz="700" b="0" i="0" u="none" strike="noStrike" cap="none">
                <a:solidFill>
                  <a:schemeClr val="accent1"/>
                </a:solidFill>
                <a:latin typeface="Trebuchet MS"/>
                <a:ea typeface="Trebuchet MS"/>
                <a:cs typeface="Trebuchet MS"/>
                <a:sym typeface="Trebuchet MS"/>
              </a:defRPr>
            </a:lvl8pPr>
            <a:lvl9pPr marL="0" marR="0" lvl="8" indent="0" algn="r" rtl="0">
              <a:spcBef>
                <a:spcPts val="0"/>
              </a:spcBef>
              <a:buNone/>
              <a:defRPr sz="700" b="0" i="0" u="none" strike="noStrike" cap="none">
                <a:solidFill>
                  <a:schemeClr val="accent1"/>
                </a:solidFill>
                <a:latin typeface="Trebuchet MS"/>
                <a:ea typeface="Trebuchet MS"/>
                <a:cs typeface="Trebuchet MS"/>
                <a:sym typeface="Trebuchet MS"/>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 name="Google Shape;39;p3"/>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Google Shape;40;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Google Shape;45;p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Google Shape;46;p4"/>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Google Shape;47;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Google Shape;53;p5"/>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Google Shape;54;p5"/>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Google Shape;5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60;p6"/>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Google Shape;61;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7"/>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7"/>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Google Shape;67;p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Google Shape;68;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8"/>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8"/>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8"/>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8"/>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8"/>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8"/>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8"/>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8"/>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8"/>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8"/>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8"/>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 name="Google Shape;89;p8"/>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Google Shape;9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9"/>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Google Shape;96;p9"/>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Google Shape;97;p9"/>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Google Shape;98;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0"/>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10"/>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04" name="Google Shape;104;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hyperlink" Target="https://boardgamegeek.com/" TargetMode="External"/><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9"/>
        <p:cNvGrpSpPr/>
        <p:nvPr/>
      </p:nvGrpSpPr>
      <p:grpSpPr>
        <a:xfrm>
          <a:off x="0" y="0"/>
          <a:ext cx="0" cy="0"/>
          <a:chOff x="0" y="0"/>
          <a:chExt cx="0" cy="0"/>
        </a:xfrm>
      </p:grpSpPr>
      <p:sp>
        <p:nvSpPr>
          <p:cNvPr id="140" name="Google Shape;140;p14"/>
          <p:cNvSpPr txBox="1">
            <a:spLocks noGrp="1"/>
          </p:cNvSpPr>
          <p:nvPr>
            <p:ph type="ctrTitle"/>
          </p:nvPr>
        </p:nvSpPr>
        <p:spPr>
          <a:xfrm>
            <a:off x="4041325" y="411500"/>
            <a:ext cx="4803600" cy="2298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t>How can board game makers tell if their products will be highly rated on boardgamegeek.com?</a:t>
            </a:r>
            <a:endParaRPr sz="2600"/>
          </a:p>
        </p:txBody>
      </p:sp>
      <p:sp>
        <p:nvSpPr>
          <p:cNvPr id="141" name="Google Shape;141;p14"/>
          <p:cNvSpPr txBox="1">
            <a:spLocks noGrp="1"/>
          </p:cNvSpPr>
          <p:nvPr>
            <p:ph type="subTitle" idx="1"/>
          </p:nvPr>
        </p:nvSpPr>
        <p:spPr>
          <a:xfrm>
            <a:off x="4174000" y="3028900"/>
            <a:ext cx="4441500" cy="115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A regression analysis of board game data from Board Game Geek, a board game rating and discussion site.</a:t>
            </a:r>
            <a:endParaRPr sz="1800"/>
          </a:p>
        </p:txBody>
      </p:sp>
      <p:pic>
        <p:nvPicPr>
          <p:cNvPr id="142" name="Google Shape;142;p14"/>
          <p:cNvPicPr preferRelativeResize="0"/>
          <p:nvPr/>
        </p:nvPicPr>
        <p:blipFill>
          <a:blip r:embed="rId3">
            <a:alphaModFix/>
          </a:blip>
          <a:stretch>
            <a:fillRect/>
          </a:stretch>
        </p:blipFill>
        <p:spPr>
          <a:xfrm>
            <a:off x="457150" y="2233975"/>
            <a:ext cx="3390400" cy="25428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pic>
        <p:nvPicPr>
          <p:cNvPr id="200" name="Google Shape;200;p23"/>
          <p:cNvPicPr preferRelativeResize="0"/>
          <p:nvPr/>
        </p:nvPicPr>
        <p:blipFill>
          <a:blip r:embed="rId3">
            <a:alphaModFix/>
          </a:blip>
          <a:stretch>
            <a:fillRect/>
          </a:stretch>
        </p:blipFill>
        <p:spPr>
          <a:xfrm>
            <a:off x="1043500" y="228925"/>
            <a:ext cx="7057000" cy="3971925"/>
          </a:xfrm>
          <a:prstGeom prst="rect">
            <a:avLst/>
          </a:prstGeom>
          <a:noFill/>
          <a:ln>
            <a:noFill/>
          </a:ln>
        </p:spPr>
      </p:pic>
      <p:sp>
        <p:nvSpPr>
          <p:cNvPr id="201" name="Google Shape;201;p23"/>
          <p:cNvSpPr txBox="1"/>
          <p:nvPr/>
        </p:nvSpPr>
        <p:spPr>
          <a:xfrm>
            <a:off x="963900" y="4301350"/>
            <a:ext cx="7216200" cy="61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800">
                <a:solidFill>
                  <a:schemeClr val="lt1"/>
                </a:solidFill>
                <a:latin typeface="Montserrat"/>
                <a:ea typeface="Montserrat"/>
                <a:cs typeface="Montserrat"/>
                <a:sym typeface="Montserrat"/>
              </a:rPr>
              <a:t>Average Complexity by Year Since 1995</a:t>
            </a:r>
            <a:endParaRPr sz="2800">
              <a:solidFill>
                <a:schemeClr val="accent1"/>
              </a:solidFill>
              <a:latin typeface="Trebuchet MS"/>
              <a:ea typeface="Trebuchet MS"/>
              <a:cs typeface="Trebuchet MS"/>
              <a:sym typeface="Trebuchet MS"/>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5"/>
        <p:cNvGrpSpPr/>
        <p:nvPr/>
      </p:nvGrpSpPr>
      <p:grpSpPr>
        <a:xfrm>
          <a:off x="0" y="0"/>
          <a:ext cx="0" cy="0"/>
          <a:chOff x="0" y="0"/>
          <a:chExt cx="0" cy="0"/>
        </a:xfrm>
      </p:grpSpPr>
      <p:pic>
        <p:nvPicPr>
          <p:cNvPr id="206" name="Google Shape;206;p24"/>
          <p:cNvPicPr preferRelativeResize="0"/>
          <p:nvPr/>
        </p:nvPicPr>
        <p:blipFill>
          <a:blip r:embed="rId3">
            <a:alphaModFix/>
          </a:blip>
          <a:stretch>
            <a:fillRect/>
          </a:stretch>
        </p:blipFill>
        <p:spPr>
          <a:xfrm>
            <a:off x="2691400" y="321125"/>
            <a:ext cx="6301751" cy="4501250"/>
          </a:xfrm>
          <a:prstGeom prst="rect">
            <a:avLst/>
          </a:prstGeom>
          <a:noFill/>
          <a:ln>
            <a:noFill/>
          </a:ln>
        </p:spPr>
      </p:pic>
      <p:sp>
        <p:nvSpPr>
          <p:cNvPr id="207" name="Google Shape;207;p24"/>
          <p:cNvSpPr txBox="1">
            <a:spLocks noGrp="1"/>
          </p:cNvSpPr>
          <p:nvPr>
            <p:ph type="subTitle" idx="4294967295"/>
          </p:nvPr>
        </p:nvSpPr>
        <p:spPr>
          <a:xfrm>
            <a:off x="291700" y="951900"/>
            <a:ext cx="1965300" cy="32397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t>Looking at weight overall, it is clear that it impacts rating. Rating is important because owning a board games is not necessary to play it.</a:t>
            </a: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pic>
        <p:nvPicPr>
          <p:cNvPr id="212" name="Google Shape;212;p25"/>
          <p:cNvPicPr preferRelativeResize="0"/>
          <p:nvPr/>
        </p:nvPicPr>
        <p:blipFill>
          <a:blip r:embed="rId3">
            <a:alphaModFix/>
          </a:blip>
          <a:stretch>
            <a:fillRect/>
          </a:stretch>
        </p:blipFill>
        <p:spPr>
          <a:xfrm>
            <a:off x="4464825" y="170125"/>
            <a:ext cx="4517050" cy="4803251"/>
          </a:xfrm>
          <a:prstGeom prst="rect">
            <a:avLst/>
          </a:prstGeom>
          <a:noFill/>
          <a:ln>
            <a:noFill/>
          </a:ln>
        </p:spPr>
      </p:pic>
      <p:sp>
        <p:nvSpPr>
          <p:cNvPr id="213" name="Google Shape;213;p25"/>
          <p:cNvSpPr txBox="1">
            <a:spLocks noGrp="1"/>
          </p:cNvSpPr>
          <p:nvPr>
            <p:ph type="subTitle" idx="4294967295"/>
          </p:nvPr>
        </p:nvSpPr>
        <p:spPr>
          <a:xfrm>
            <a:off x="402200" y="442200"/>
            <a:ext cx="3546600" cy="1535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t>BGG has several levels of taxonomy, but only Type is included here. These are the most prevalent themes.</a:t>
            </a:r>
            <a:endParaRPr sz="1800"/>
          </a:p>
        </p:txBody>
      </p:sp>
      <p:sp>
        <p:nvSpPr>
          <p:cNvPr id="214" name="Google Shape;214;p25"/>
          <p:cNvSpPr txBox="1"/>
          <p:nvPr/>
        </p:nvSpPr>
        <p:spPr>
          <a:xfrm>
            <a:off x="491175" y="2097950"/>
            <a:ext cx="3546600" cy="2815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Clr>
                <a:srgbClr val="000000"/>
              </a:buClr>
              <a:buSzPts val="1100"/>
              <a:buFont typeface="Arial"/>
              <a:buNone/>
            </a:pPr>
            <a:r>
              <a:rPr lang="en" sz="1800">
                <a:solidFill>
                  <a:schemeClr val="lt1"/>
                </a:solidFill>
                <a:latin typeface="Lato"/>
                <a:ea typeface="Lato"/>
                <a:cs typeface="Lato"/>
                <a:sym typeface="Lato"/>
              </a:rPr>
              <a:t>From a marketing and sales perspective ensuring that a game fits into the most popular theme is a safe move. However, investing in the themes with fast growing popularity may have greater sales potential in an untapped market. </a:t>
            </a:r>
            <a:endParaRPr sz="1800">
              <a:solidFill>
                <a:schemeClr val="lt1"/>
              </a:solidFill>
              <a:latin typeface="Lato"/>
              <a:ea typeface="Lato"/>
              <a:cs typeface="Lato"/>
              <a:sym typeface="Lato"/>
            </a:endParaRPr>
          </a:p>
          <a:p>
            <a:pPr marL="0" lvl="0" indent="0" algn="l" rtl="0">
              <a:spcBef>
                <a:spcPts val="1600"/>
              </a:spcBef>
              <a:spcAft>
                <a:spcPts val="0"/>
              </a:spcAft>
              <a:buNone/>
            </a:pPr>
            <a:endParaRPr>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pic>
        <p:nvPicPr>
          <p:cNvPr id="219" name="Google Shape;219;p26"/>
          <p:cNvPicPr preferRelativeResize="0"/>
          <p:nvPr/>
        </p:nvPicPr>
        <p:blipFill>
          <a:blip r:embed="rId3">
            <a:alphaModFix/>
          </a:blip>
          <a:stretch>
            <a:fillRect/>
          </a:stretch>
        </p:blipFill>
        <p:spPr>
          <a:xfrm>
            <a:off x="3915200" y="112725"/>
            <a:ext cx="5076401" cy="4918049"/>
          </a:xfrm>
          <a:prstGeom prst="rect">
            <a:avLst/>
          </a:prstGeom>
          <a:noFill/>
          <a:ln>
            <a:noFill/>
          </a:ln>
        </p:spPr>
      </p:pic>
      <p:sp>
        <p:nvSpPr>
          <p:cNvPr id="220" name="Google Shape;220;p26"/>
          <p:cNvSpPr txBox="1">
            <a:spLocks noGrp="1"/>
          </p:cNvSpPr>
          <p:nvPr>
            <p:ph type="subTitle" idx="4294967295"/>
          </p:nvPr>
        </p:nvSpPr>
        <p:spPr>
          <a:xfrm>
            <a:off x="529675" y="922950"/>
            <a:ext cx="2848200" cy="3297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3000"/>
              <a:t>These are the themes that have become more or less popular since 1990.</a:t>
            </a:r>
            <a:endParaRPr sz="300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pic>
        <p:nvPicPr>
          <p:cNvPr id="225" name="Google Shape;225;p27"/>
          <p:cNvPicPr preferRelativeResize="0"/>
          <p:nvPr/>
        </p:nvPicPr>
        <p:blipFill>
          <a:blip r:embed="rId3">
            <a:alphaModFix/>
          </a:blip>
          <a:stretch>
            <a:fillRect/>
          </a:stretch>
        </p:blipFill>
        <p:spPr>
          <a:xfrm>
            <a:off x="4029475" y="106325"/>
            <a:ext cx="4992749" cy="4930850"/>
          </a:xfrm>
          <a:prstGeom prst="rect">
            <a:avLst/>
          </a:prstGeom>
          <a:noFill/>
          <a:ln>
            <a:noFill/>
          </a:ln>
        </p:spPr>
      </p:pic>
      <p:sp>
        <p:nvSpPr>
          <p:cNvPr id="226" name="Google Shape;226;p27"/>
          <p:cNvSpPr txBox="1">
            <a:spLocks noGrp="1"/>
          </p:cNvSpPr>
          <p:nvPr>
            <p:ph type="subTitle" idx="4294967295"/>
          </p:nvPr>
        </p:nvSpPr>
        <p:spPr>
          <a:xfrm>
            <a:off x="245650" y="1224450"/>
            <a:ext cx="3546600" cy="2694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t>Overlaying game ratings with popularity of themes provides an estimation of how theme might affect popularity. Some themes have a greater range of effect, while others are safe bets. Again, the suggestion is that themes are a potentially good marketing tool.  </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8"/>
          <p:cNvSpPr txBox="1">
            <a:spLocks noGrp="1"/>
          </p:cNvSpPr>
          <p:nvPr>
            <p:ph type="title"/>
          </p:nvPr>
        </p:nvSpPr>
        <p:spPr>
          <a:xfrm>
            <a:off x="1297500" y="393750"/>
            <a:ext cx="3784800" cy="914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800"/>
              <a:t>Conclusion</a:t>
            </a:r>
            <a:endParaRPr sz="4800"/>
          </a:p>
        </p:txBody>
      </p:sp>
      <p:sp>
        <p:nvSpPr>
          <p:cNvPr id="232" name="Google Shape;232;p28"/>
          <p:cNvSpPr txBox="1">
            <a:spLocks noGrp="1"/>
          </p:cNvSpPr>
          <p:nvPr>
            <p:ph type="subTitle" idx="4294967295"/>
          </p:nvPr>
        </p:nvSpPr>
        <p:spPr>
          <a:xfrm>
            <a:off x="337775" y="1420600"/>
            <a:ext cx="4576200" cy="3315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500"/>
              <a:t>More games are being published each year than ever, and numbers have been increasing since the 1990s. </a:t>
            </a:r>
            <a:endParaRPr sz="1500"/>
          </a:p>
          <a:p>
            <a:pPr marL="0" lvl="0" indent="0" algn="l" rtl="0">
              <a:spcBef>
                <a:spcPts val="1600"/>
              </a:spcBef>
              <a:spcAft>
                <a:spcPts val="0"/>
              </a:spcAft>
              <a:buNone/>
            </a:pPr>
            <a:r>
              <a:rPr lang="en" sz="1500"/>
              <a:t>As complexity  has increased, popularity has increased. </a:t>
            </a:r>
            <a:endParaRPr sz="1500"/>
          </a:p>
          <a:p>
            <a:pPr marL="0" lvl="0" indent="0" algn="l" rtl="0">
              <a:spcBef>
                <a:spcPts val="1600"/>
              </a:spcBef>
              <a:spcAft>
                <a:spcPts val="0"/>
              </a:spcAft>
              <a:buNone/>
            </a:pPr>
            <a:r>
              <a:rPr lang="en" sz="1500"/>
              <a:t>Themes and complexity may be good tools for ensuring popularity.</a:t>
            </a:r>
            <a:endParaRPr sz="1500"/>
          </a:p>
          <a:p>
            <a:pPr marL="0" lvl="0" indent="0" algn="l" rtl="0">
              <a:spcBef>
                <a:spcPts val="1600"/>
              </a:spcBef>
              <a:spcAft>
                <a:spcPts val="1600"/>
              </a:spcAft>
              <a:buNone/>
            </a:pPr>
            <a:r>
              <a:rPr lang="en" sz="1500"/>
              <a:t>Would recommend a more detail rating scale so BBG could develop game recommendations using collaborative filtering to grow popularity.</a:t>
            </a:r>
            <a:endParaRPr sz="1500"/>
          </a:p>
        </p:txBody>
      </p:sp>
      <p:pic>
        <p:nvPicPr>
          <p:cNvPr id="233" name="Google Shape;233;p28"/>
          <p:cNvPicPr preferRelativeResize="0"/>
          <p:nvPr/>
        </p:nvPicPr>
        <p:blipFill>
          <a:blip r:embed="rId3">
            <a:alphaModFix/>
          </a:blip>
          <a:stretch>
            <a:fillRect/>
          </a:stretch>
        </p:blipFill>
        <p:spPr>
          <a:xfrm>
            <a:off x="5082300" y="1042925"/>
            <a:ext cx="3756898" cy="375689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Google Shape;147;p15"/>
          <p:cNvSpPr txBox="1">
            <a:spLocks noGrp="1"/>
          </p:cNvSpPr>
          <p:nvPr>
            <p:ph type="ctrTitle"/>
          </p:nvPr>
        </p:nvSpPr>
        <p:spPr>
          <a:xfrm>
            <a:off x="4914875" y="460925"/>
            <a:ext cx="2662500" cy="87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Data</a:t>
            </a:r>
            <a:endParaRPr/>
          </a:p>
        </p:txBody>
      </p:sp>
      <p:sp>
        <p:nvSpPr>
          <p:cNvPr id="148" name="Google Shape;148;p15"/>
          <p:cNvSpPr txBox="1">
            <a:spLocks noGrp="1"/>
          </p:cNvSpPr>
          <p:nvPr>
            <p:ph type="subTitle" idx="1"/>
          </p:nvPr>
        </p:nvSpPr>
        <p:spPr>
          <a:xfrm>
            <a:off x="5189575" y="1756875"/>
            <a:ext cx="3334500" cy="242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a:t>The data was collected in March of 2017 from the website </a:t>
            </a:r>
            <a:r>
              <a:rPr lang="en" sz="1800" u="sng">
                <a:solidFill>
                  <a:schemeClr val="hlink"/>
                </a:solidFill>
                <a:hlinkClick r:id="rId3"/>
              </a:rPr>
              <a:t>https://boardgamegeek.com/</a:t>
            </a:r>
            <a:r>
              <a:rPr lang="en" sz="1800"/>
              <a:t>. </a:t>
            </a:r>
            <a:endParaRPr sz="1800"/>
          </a:p>
          <a:p>
            <a:pPr marL="0" lvl="0" indent="0" algn="l" rtl="0">
              <a:spcBef>
                <a:spcPts val="0"/>
              </a:spcBef>
              <a:spcAft>
                <a:spcPts val="0"/>
              </a:spcAft>
              <a:buNone/>
            </a:pPr>
            <a:r>
              <a:rPr lang="en" sz="1800"/>
              <a:t>This site has an API to retrieve game information. </a:t>
            </a:r>
            <a:endParaRPr sz="1800"/>
          </a:p>
          <a:p>
            <a:pPr marL="0" lvl="0" indent="0" algn="l" rtl="0">
              <a:spcBef>
                <a:spcPts val="0"/>
              </a:spcBef>
              <a:spcAft>
                <a:spcPts val="0"/>
              </a:spcAft>
              <a:buNone/>
            </a:pPr>
            <a:r>
              <a:rPr lang="en" sz="1800"/>
              <a:t>The data consists of 5,000 observations of 20 columns.</a:t>
            </a:r>
            <a:endParaRPr sz="1800"/>
          </a:p>
          <a:p>
            <a:pPr marL="0" lvl="0" indent="0" algn="l" rtl="0">
              <a:spcBef>
                <a:spcPts val="0"/>
              </a:spcBef>
              <a:spcAft>
                <a:spcPts val="0"/>
              </a:spcAft>
              <a:buNone/>
            </a:pPr>
            <a:endParaRPr/>
          </a:p>
        </p:txBody>
      </p:sp>
      <p:pic>
        <p:nvPicPr>
          <p:cNvPr id="149" name="Google Shape;149;p15"/>
          <p:cNvPicPr preferRelativeResize="0"/>
          <p:nvPr/>
        </p:nvPicPr>
        <p:blipFill>
          <a:blip r:embed="rId4">
            <a:alphaModFix/>
          </a:blip>
          <a:stretch>
            <a:fillRect/>
          </a:stretch>
        </p:blipFill>
        <p:spPr>
          <a:xfrm>
            <a:off x="3534325" y="152400"/>
            <a:ext cx="1037670" cy="48387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3"/>
        <p:cNvGrpSpPr/>
        <p:nvPr/>
      </p:nvGrpSpPr>
      <p:grpSpPr>
        <a:xfrm>
          <a:off x="0" y="0"/>
          <a:ext cx="0" cy="0"/>
          <a:chOff x="0" y="0"/>
          <a:chExt cx="0" cy="0"/>
        </a:xfrm>
      </p:grpSpPr>
      <p:sp>
        <p:nvSpPr>
          <p:cNvPr id="154" name="Google Shape;154;p16"/>
          <p:cNvSpPr txBox="1">
            <a:spLocks noGrp="1"/>
          </p:cNvSpPr>
          <p:nvPr>
            <p:ph type="ctrTitle"/>
          </p:nvPr>
        </p:nvSpPr>
        <p:spPr>
          <a:xfrm>
            <a:off x="2393375" y="210750"/>
            <a:ext cx="6161400" cy="113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Board Game Geek Bias</a:t>
            </a:r>
            <a:endParaRPr/>
          </a:p>
        </p:txBody>
      </p:sp>
      <p:sp>
        <p:nvSpPr>
          <p:cNvPr id="155" name="Google Shape;155;p16"/>
          <p:cNvSpPr txBox="1">
            <a:spLocks noGrp="1"/>
          </p:cNvSpPr>
          <p:nvPr>
            <p:ph type="subTitle" idx="1"/>
          </p:nvPr>
        </p:nvSpPr>
        <p:spPr>
          <a:xfrm>
            <a:off x="5084075" y="2368238"/>
            <a:ext cx="3470700" cy="1918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Dataset comes from the  Board Game Geek website</a:t>
            </a:r>
            <a:endParaRPr/>
          </a:p>
          <a:p>
            <a:pPr marL="457200" lvl="0" indent="-311150" algn="l" rtl="0">
              <a:spcBef>
                <a:spcPts val="0"/>
              </a:spcBef>
              <a:spcAft>
                <a:spcPts val="0"/>
              </a:spcAft>
              <a:buSzPts val="1300"/>
              <a:buChar char="●"/>
            </a:pPr>
            <a:r>
              <a:rPr lang="en"/>
              <a:t>BGG users are  more knowledgeable and invested in board games</a:t>
            </a:r>
            <a:endParaRPr/>
          </a:p>
          <a:p>
            <a:pPr marL="457200" lvl="0" indent="-311150" algn="l" rtl="0">
              <a:spcBef>
                <a:spcPts val="0"/>
              </a:spcBef>
              <a:spcAft>
                <a:spcPts val="0"/>
              </a:spcAft>
              <a:buSzPts val="1300"/>
              <a:buChar char="●"/>
            </a:pPr>
            <a:r>
              <a:rPr lang="en"/>
              <a:t>Bias is evident since all-time favorites such as Monopoly, Risk, Scrabble are not included</a:t>
            </a:r>
            <a:endParaRPr/>
          </a:p>
          <a:p>
            <a:pPr marL="457200" lvl="0" indent="-311150" algn="l" rtl="0">
              <a:spcBef>
                <a:spcPts val="0"/>
              </a:spcBef>
              <a:spcAft>
                <a:spcPts val="0"/>
              </a:spcAft>
              <a:buSzPts val="1300"/>
              <a:buChar char="●"/>
            </a:pPr>
            <a:r>
              <a:rPr lang="en"/>
              <a:t>BGG data is a mix of ownership and rating</a:t>
            </a:r>
            <a:endParaRPr/>
          </a:p>
          <a:p>
            <a:pPr marL="0" lvl="0" indent="0" algn="l" rtl="0">
              <a:spcBef>
                <a:spcPts val="0"/>
              </a:spcBef>
              <a:spcAft>
                <a:spcPts val="0"/>
              </a:spcAft>
              <a:buNone/>
            </a:pPr>
            <a:endParaRPr/>
          </a:p>
        </p:txBody>
      </p:sp>
      <p:pic>
        <p:nvPicPr>
          <p:cNvPr id="156" name="Google Shape;156;p16"/>
          <p:cNvPicPr preferRelativeResize="0"/>
          <p:nvPr/>
        </p:nvPicPr>
        <p:blipFill>
          <a:blip r:embed="rId3">
            <a:alphaModFix/>
          </a:blip>
          <a:stretch>
            <a:fillRect/>
          </a:stretch>
        </p:blipFill>
        <p:spPr>
          <a:xfrm>
            <a:off x="122675" y="1650179"/>
            <a:ext cx="4604600" cy="33543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pic>
        <p:nvPicPr>
          <p:cNvPr id="161" name="Google Shape;161;p17"/>
          <p:cNvPicPr preferRelativeResize="0"/>
          <p:nvPr/>
        </p:nvPicPr>
        <p:blipFill>
          <a:blip r:embed="rId3">
            <a:alphaModFix/>
          </a:blip>
          <a:stretch>
            <a:fillRect/>
          </a:stretch>
        </p:blipFill>
        <p:spPr>
          <a:xfrm>
            <a:off x="1583364" y="1173550"/>
            <a:ext cx="5977280" cy="3817575"/>
          </a:xfrm>
          <a:prstGeom prst="rect">
            <a:avLst/>
          </a:prstGeom>
          <a:noFill/>
          <a:ln>
            <a:noFill/>
          </a:ln>
        </p:spPr>
      </p:pic>
      <p:sp>
        <p:nvSpPr>
          <p:cNvPr id="162" name="Google Shape;162;p17"/>
          <p:cNvSpPr txBox="1">
            <a:spLocks noGrp="1"/>
          </p:cNvSpPr>
          <p:nvPr>
            <p:ph type="ctrTitle" idx="4294967295"/>
          </p:nvPr>
        </p:nvSpPr>
        <p:spPr>
          <a:xfrm>
            <a:off x="718200" y="241450"/>
            <a:ext cx="7707600" cy="93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3600"/>
              <a:t>Rise in Board Game Publishing</a:t>
            </a:r>
            <a:endParaRPr sz="36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pic>
        <p:nvPicPr>
          <p:cNvPr id="167" name="Google Shape;167;p18"/>
          <p:cNvPicPr preferRelativeResize="0"/>
          <p:nvPr/>
        </p:nvPicPr>
        <p:blipFill>
          <a:blip r:embed="rId3">
            <a:alphaModFix/>
          </a:blip>
          <a:stretch>
            <a:fillRect/>
          </a:stretch>
        </p:blipFill>
        <p:spPr>
          <a:xfrm>
            <a:off x="432300" y="1729125"/>
            <a:ext cx="4651775" cy="3031675"/>
          </a:xfrm>
          <a:prstGeom prst="rect">
            <a:avLst/>
          </a:prstGeom>
          <a:noFill/>
          <a:ln>
            <a:noFill/>
          </a:ln>
        </p:spPr>
      </p:pic>
      <p:sp>
        <p:nvSpPr>
          <p:cNvPr id="168" name="Google Shape;168;p18"/>
          <p:cNvSpPr txBox="1">
            <a:spLocks noGrp="1"/>
          </p:cNvSpPr>
          <p:nvPr>
            <p:ph type="ctrTitle" idx="4294967295"/>
          </p:nvPr>
        </p:nvSpPr>
        <p:spPr>
          <a:xfrm>
            <a:off x="2393375" y="210750"/>
            <a:ext cx="3625200" cy="932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4000"/>
              <a:t>Klaus Teuber</a:t>
            </a:r>
            <a:endParaRPr sz="4000"/>
          </a:p>
        </p:txBody>
      </p:sp>
      <p:sp>
        <p:nvSpPr>
          <p:cNvPr id="169" name="Google Shape;169;p18"/>
          <p:cNvSpPr txBox="1">
            <a:spLocks noGrp="1"/>
          </p:cNvSpPr>
          <p:nvPr>
            <p:ph type="subTitle" idx="4294967295"/>
          </p:nvPr>
        </p:nvSpPr>
        <p:spPr>
          <a:xfrm>
            <a:off x="5374900" y="2383563"/>
            <a:ext cx="3470700" cy="19182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Creator of Settlers of Catan</a:t>
            </a:r>
            <a:endParaRPr/>
          </a:p>
          <a:p>
            <a:pPr marL="457200" lvl="0" indent="-311150" algn="l" rtl="0">
              <a:spcBef>
                <a:spcPts val="0"/>
              </a:spcBef>
              <a:spcAft>
                <a:spcPts val="0"/>
              </a:spcAft>
              <a:buSzPts val="1300"/>
              <a:buChar char="●"/>
            </a:pPr>
            <a:r>
              <a:rPr lang="en"/>
              <a:t>Settlers of Catan is  BGG’s most popular game by ownership</a:t>
            </a:r>
            <a:endParaRPr/>
          </a:p>
          <a:p>
            <a:pPr marL="457200" lvl="0" indent="-311150" algn="l" rtl="0">
              <a:spcBef>
                <a:spcPts val="0"/>
              </a:spcBef>
              <a:spcAft>
                <a:spcPts val="0"/>
              </a:spcAft>
              <a:buSzPts val="1300"/>
              <a:buChar char="●"/>
            </a:pPr>
            <a:r>
              <a:rPr lang="en"/>
              <a:t>Has sold over 18 million copies worldwide</a:t>
            </a:r>
            <a:endParaRPr/>
          </a:p>
          <a:p>
            <a:pPr marL="457200" lvl="0" indent="-311150" algn="l" rtl="0">
              <a:spcBef>
                <a:spcPts val="0"/>
              </a:spcBef>
              <a:spcAft>
                <a:spcPts val="0"/>
              </a:spcAft>
              <a:buSzPts val="1300"/>
              <a:buChar char="●"/>
            </a:pPr>
            <a:r>
              <a:rPr lang="en"/>
              <a:t>4.5 rating on Amazon with over 2,200 ratings despite price point over $100.</a:t>
            </a:r>
            <a:endParaRPr/>
          </a:p>
          <a:p>
            <a:pPr marL="0" lvl="0" indent="0" algn="l" rtl="0">
              <a:spcBef>
                <a:spcPts val="1600"/>
              </a:spcBef>
              <a:spcAft>
                <a:spcPts val="160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pic>
        <p:nvPicPr>
          <p:cNvPr id="174" name="Google Shape;174;p19"/>
          <p:cNvPicPr preferRelativeResize="0"/>
          <p:nvPr/>
        </p:nvPicPr>
        <p:blipFill>
          <a:blip r:embed="rId3">
            <a:alphaModFix/>
          </a:blip>
          <a:stretch>
            <a:fillRect/>
          </a:stretch>
        </p:blipFill>
        <p:spPr>
          <a:xfrm>
            <a:off x="152400" y="152400"/>
            <a:ext cx="6538146" cy="4838700"/>
          </a:xfrm>
          <a:prstGeom prst="rect">
            <a:avLst/>
          </a:prstGeom>
          <a:noFill/>
          <a:ln>
            <a:noFill/>
          </a:ln>
        </p:spPr>
      </p:pic>
      <p:sp>
        <p:nvSpPr>
          <p:cNvPr id="175" name="Google Shape;175;p19"/>
          <p:cNvSpPr txBox="1">
            <a:spLocks noGrp="1"/>
          </p:cNvSpPr>
          <p:nvPr>
            <p:ph type="subTitle" idx="4294967295"/>
          </p:nvPr>
        </p:nvSpPr>
        <p:spPr>
          <a:xfrm>
            <a:off x="6939875" y="867000"/>
            <a:ext cx="1965300" cy="3409500"/>
          </a:xfrm>
          <a:prstGeom prst="rect">
            <a:avLst/>
          </a:prstGeom>
        </p:spPr>
        <p:txBody>
          <a:bodyPr spcFirstLastPara="1" wrap="square" lIns="91425" tIns="91425" rIns="91425" bIns="91425" anchor="t" anchorCtr="0">
            <a:noAutofit/>
          </a:bodyPr>
          <a:lstStyle/>
          <a:p>
            <a:pPr marL="457200" lvl="0" indent="-311150" algn="l" rtl="0">
              <a:spcBef>
                <a:spcPts val="0"/>
              </a:spcBef>
              <a:spcAft>
                <a:spcPts val="0"/>
              </a:spcAft>
              <a:buSzPts val="1300"/>
              <a:buChar char="●"/>
            </a:pPr>
            <a:r>
              <a:rPr lang="en"/>
              <a:t>Play time of 90 minutes</a:t>
            </a:r>
            <a:endParaRPr/>
          </a:p>
          <a:p>
            <a:pPr marL="457200" lvl="0" indent="-311150" algn="l" rtl="0">
              <a:spcBef>
                <a:spcPts val="0"/>
              </a:spcBef>
              <a:spcAft>
                <a:spcPts val="0"/>
              </a:spcAft>
              <a:buSzPts val="1300"/>
              <a:buChar char="●"/>
            </a:pPr>
            <a:r>
              <a:rPr lang="en"/>
              <a:t>Over 83k voters on BGG</a:t>
            </a:r>
            <a:endParaRPr/>
          </a:p>
          <a:p>
            <a:pPr marL="457200" lvl="0" indent="-311150" algn="l" rtl="0">
              <a:spcBef>
                <a:spcPts val="0"/>
              </a:spcBef>
              <a:spcAft>
                <a:spcPts val="0"/>
              </a:spcAft>
              <a:buSzPts val="1300"/>
              <a:buChar char="●"/>
            </a:pPr>
            <a:r>
              <a:rPr lang="en"/>
              <a:t>Considered fun, engaging, and repeatable - different every time it’s played</a:t>
            </a:r>
            <a:endParaRPr/>
          </a:p>
          <a:p>
            <a:pPr marL="457200" lvl="0" indent="-311150" algn="l" rtl="0">
              <a:spcBef>
                <a:spcPts val="0"/>
              </a:spcBef>
              <a:spcAft>
                <a:spcPts val="0"/>
              </a:spcAft>
              <a:buSzPts val="1300"/>
              <a:buChar char="●"/>
            </a:pPr>
            <a:r>
              <a:rPr lang="en"/>
              <a:t>More complex than games like Monopoly, Battleship, Connect Four, etc</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pic>
        <p:nvPicPr>
          <p:cNvPr id="180" name="Google Shape;180;p20"/>
          <p:cNvPicPr preferRelativeResize="0"/>
          <p:nvPr/>
        </p:nvPicPr>
        <p:blipFill>
          <a:blip r:embed="rId3">
            <a:alphaModFix/>
          </a:blip>
          <a:stretch>
            <a:fillRect/>
          </a:stretch>
        </p:blipFill>
        <p:spPr>
          <a:xfrm>
            <a:off x="152400" y="1419100"/>
            <a:ext cx="6243749" cy="3581525"/>
          </a:xfrm>
          <a:prstGeom prst="rect">
            <a:avLst/>
          </a:prstGeom>
          <a:noFill/>
          <a:ln>
            <a:noFill/>
          </a:ln>
        </p:spPr>
      </p:pic>
      <p:sp>
        <p:nvSpPr>
          <p:cNvPr id="181" name="Google Shape;181;p20"/>
          <p:cNvSpPr txBox="1">
            <a:spLocks noGrp="1"/>
          </p:cNvSpPr>
          <p:nvPr>
            <p:ph type="title"/>
          </p:nvPr>
        </p:nvSpPr>
        <p:spPr>
          <a:xfrm>
            <a:off x="212025" y="285225"/>
            <a:ext cx="6447600" cy="6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600">
                <a:solidFill>
                  <a:schemeClr val="lt1"/>
                </a:solidFill>
                <a:latin typeface="Montserrat"/>
                <a:ea typeface="Montserrat"/>
                <a:cs typeface="Montserrat"/>
                <a:sym typeface="Montserrat"/>
              </a:rPr>
              <a:t>Logarithmic and Linear Regressions</a:t>
            </a:r>
            <a:endParaRPr sz="2600"/>
          </a:p>
        </p:txBody>
      </p:sp>
      <p:sp>
        <p:nvSpPr>
          <p:cNvPr id="182" name="Google Shape;182;p20"/>
          <p:cNvSpPr txBox="1">
            <a:spLocks noGrp="1"/>
          </p:cNvSpPr>
          <p:nvPr>
            <p:ph type="subTitle" idx="4294967295"/>
          </p:nvPr>
        </p:nvSpPr>
        <p:spPr>
          <a:xfrm>
            <a:off x="6955225" y="1902338"/>
            <a:ext cx="1965300" cy="237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t>The “hockey stick” linear graph suggests a recent golden age of board games</a:t>
            </a:r>
            <a:endParaRPr sz="180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1"/>
          <p:cNvSpPr txBox="1">
            <a:spLocks noGrp="1"/>
          </p:cNvSpPr>
          <p:nvPr>
            <p:ph type="title"/>
          </p:nvPr>
        </p:nvSpPr>
        <p:spPr>
          <a:xfrm>
            <a:off x="212025" y="285225"/>
            <a:ext cx="6447600" cy="633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a:solidFill>
                  <a:schemeClr val="lt1"/>
                </a:solidFill>
                <a:latin typeface="Montserrat"/>
                <a:ea typeface="Montserrat"/>
                <a:cs typeface="Montserrat"/>
                <a:sym typeface="Montserrat"/>
              </a:rPr>
              <a:t>Correlation of Rating to Complexity</a:t>
            </a:r>
            <a:endParaRPr sz="2800"/>
          </a:p>
        </p:txBody>
      </p:sp>
      <p:pic>
        <p:nvPicPr>
          <p:cNvPr id="188" name="Google Shape;188;p21"/>
          <p:cNvPicPr preferRelativeResize="0"/>
          <p:nvPr/>
        </p:nvPicPr>
        <p:blipFill>
          <a:blip r:embed="rId3">
            <a:alphaModFix/>
          </a:blip>
          <a:stretch>
            <a:fillRect/>
          </a:stretch>
        </p:blipFill>
        <p:spPr>
          <a:xfrm>
            <a:off x="113687" y="1179250"/>
            <a:ext cx="6644276" cy="3826076"/>
          </a:xfrm>
          <a:prstGeom prst="rect">
            <a:avLst/>
          </a:prstGeom>
          <a:noFill/>
          <a:ln>
            <a:noFill/>
          </a:ln>
        </p:spPr>
      </p:pic>
      <p:sp>
        <p:nvSpPr>
          <p:cNvPr id="189" name="Google Shape;189;p21"/>
          <p:cNvSpPr txBox="1">
            <a:spLocks noGrp="1"/>
          </p:cNvSpPr>
          <p:nvPr>
            <p:ph type="subTitle" idx="4294967295"/>
          </p:nvPr>
        </p:nvSpPr>
        <p:spPr>
          <a:xfrm>
            <a:off x="6955225" y="1902338"/>
            <a:ext cx="1965300" cy="2379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sz="1800"/>
              <a:t>There is a pretty clear correlation between how complex a game is and how highly rated it is on BGG.</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pic>
        <p:nvPicPr>
          <p:cNvPr id="194" name="Google Shape;194;p22"/>
          <p:cNvPicPr preferRelativeResize="0"/>
          <p:nvPr/>
        </p:nvPicPr>
        <p:blipFill>
          <a:blip r:embed="rId3">
            <a:alphaModFix/>
          </a:blip>
          <a:stretch>
            <a:fillRect/>
          </a:stretch>
        </p:blipFill>
        <p:spPr>
          <a:xfrm>
            <a:off x="1058463" y="244250"/>
            <a:ext cx="7027076" cy="3971925"/>
          </a:xfrm>
          <a:prstGeom prst="rect">
            <a:avLst/>
          </a:prstGeom>
          <a:noFill/>
          <a:ln>
            <a:noFill/>
          </a:ln>
        </p:spPr>
      </p:pic>
      <p:sp>
        <p:nvSpPr>
          <p:cNvPr id="195" name="Google Shape;195;p22"/>
          <p:cNvSpPr txBox="1"/>
          <p:nvPr/>
        </p:nvSpPr>
        <p:spPr>
          <a:xfrm>
            <a:off x="1342050" y="4393375"/>
            <a:ext cx="6459900" cy="61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00000"/>
              </a:buClr>
              <a:buSzPts val="1100"/>
              <a:buFont typeface="Arial"/>
              <a:buNone/>
            </a:pPr>
            <a:r>
              <a:rPr lang="en" sz="2800">
                <a:solidFill>
                  <a:schemeClr val="lt1"/>
                </a:solidFill>
                <a:latin typeface="Montserrat"/>
                <a:ea typeface="Montserrat"/>
                <a:cs typeface="Montserrat"/>
                <a:sym typeface="Montserrat"/>
              </a:rPr>
              <a:t>Average Rating by Year Since 1995</a:t>
            </a:r>
            <a:endParaRPr sz="2800">
              <a:solidFill>
                <a:schemeClr val="accent1"/>
              </a:solidFill>
              <a:latin typeface="Trebuchet MS"/>
              <a:ea typeface="Trebuchet MS"/>
              <a:cs typeface="Trebuchet MS"/>
              <a:sym typeface="Trebuchet MS"/>
            </a:endParaRPr>
          </a:p>
          <a:p>
            <a:pPr marL="0" lvl="0" indent="0" algn="l" rtl="0">
              <a:spcBef>
                <a:spcPts val="0"/>
              </a:spcBef>
              <a:spcAft>
                <a:spcPts val="0"/>
              </a:spcAft>
              <a:buNone/>
            </a:pP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638</Words>
  <Application>Microsoft Office PowerPoint</Application>
  <PresentationFormat>On-screen Show (16:9)</PresentationFormat>
  <Paragraphs>41</Paragraphs>
  <Slides>15</Slides>
  <Notes>15</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Montserrat</vt:lpstr>
      <vt:lpstr>Trebuchet MS</vt:lpstr>
      <vt:lpstr>Lato</vt:lpstr>
      <vt:lpstr>Arial</vt:lpstr>
      <vt:lpstr>Noto Sans Symbols</vt:lpstr>
      <vt:lpstr>Focus</vt:lpstr>
      <vt:lpstr>How can board game makers tell if their products will be highly rated on boardgamegeek.com?</vt:lpstr>
      <vt:lpstr>The Data</vt:lpstr>
      <vt:lpstr>Board Game Geek Bias</vt:lpstr>
      <vt:lpstr>Rise in Board Game Publishing</vt:lpstr>
      <vt:lpstr>Klaus Teuber</vt:lpstr>
      <vt:lpstr>PowerPoint Presentation</vt:lpstr>
      <vt:lpstr>Logarithmic and Linear Regressions</vt:lpstr>
      <vt:lpstr>Correlation of Rating to Complexity</vt:lpstr>
      <vt:lpstr>PowerPoint Presentation</vt:lpstr>
      <vt:lpstr>PowerPoint Presentation</vt:lpstr>
      <vt:lpstr>PowerPoint Presentation</vt:lpstr>
      <vt:lpstr>PowerPoint Presentation</vt:lpstr>
      <vt:lpstr>PowerPoint Presentation</vt:lpstr>
      <vt:lpstr>PowerPoint Presentation</vt:lpstr>
      <vt:lpstr>Conclusion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can board game makers tell if their products will be highly rated on boardgamegeek.com?</dc:title>
  <dc:creator>Michael Morales</dc:creator>
  <cp:lastModifiedBy>Michael Morales</cp:lastModifiedBy>
  <cp:revision>1</cp:revision>
  <dcterms:modified xsi:type="dcterms:W3CDTF">2019-03-14T21:51:22Z</dcterms:modified>
</cp:coreProperties>
</file>